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80" r:id="rId3"/>
    <p:sldId id="281" r:id="rId4"/>
    <p:sldId id="283" r:id="rId5"/>
    <p:sldId id="279" r:id="rId6"/>
    <p:sldId id="258" r:id="rId7"/>
    <p:sldId id="257" r:id="rId8"/>
    <p:sldId id="261" r:id="rId9"/>
    <p:sldId id="259" r:id="rId10"/>
    <p:sldId id="260" r:id="rId11"/>
    <p:sldId id="262" r:id="rId12"/>
    <p:sldId id="263" r:id="rId13"/>
    <p:sldId id="265" r:id="rId14"/>
    <p:sldId id="288" r:id="rId15"/>
    <p:sldId id="289" r:id="rId16"/>
    <p:sldId id="286" r:id="rId17"/>
    <p:sldId id="285" r:id="rId18"/>
    <p:sldId id="290" r:id="rId19"/>
    <p:sldId id="267" r:id="rId20"/>
    <p:sldId id="291" r:id="rId21"/>
    <p:sldId id="269" r:id="rId22"/>
    <p:sldId id="270" r:id="rId23"/>
    <p:sldId id="293" r:id="rId24"/>
    <p:sldId id="271" r:id="rId25"/>
    <p:sldId id="294" r:id="rId26"/>
    <p:sldId id="272" r:id="rId27"/>
    <p:sldId id="295" r:id="rId28"/>
    <p:sldId id="296" r:id="rId29"/>
    <p:sldId id="298" r:id="rId30"/>
    <p:sldId id="297" r:id="rId31"/>
    <p:sldId id="299" r:id="rId32"/>
    <p:sldId id="273" r:id="rId33"/>
    <p:sldId id="300" r:id="rId34"/>
    <p:sldId id="275" r:id="rId35"/>
    <p:sldId id="277" r:id="rId36"/>
    <p:sldId id="276" r:id="rId37"/>
    <p:sldId id="278" r:id="rId38"/>
    <p:sldId id="308" r:id="rId39"/>
    <p:sldId id="301" r:id="rId40"/>
    <p:sldId id="302" r:id="rId41"/>
    <p:sldId id="307" r:id="rId42"/>
    <p:sldId id="306" r:id="rId43"/>
    <p:sldId id="305" r:id="rId44"/>
    <p:sldId id="303" r:id="rId45"/>
    <p:sldId id="30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000"/>
    <a:srgbClr val="0376BD"/>
    <a:srgbClr val="0D04BC"/>
    <a:srgbClr val="DA0000"/>
    <a:srgbClr val="EE4400"/>
    <a:srgbClr val="FEEC00"/>
    <a:srgbClr val="84FF3F"/>
    <a:srgbClr val="318A00"/>
    <a:srgbClr val="0BBD1C"/>
    <a:srgbClr val="C02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854" autoAdjust="0"/>
    <p:restoredTop sz="94660"/>
  </p:normalViewPr>
  <p:slideViewPr>
    <p:cSldViewPr>
      <p:cViewPr varScale="1">
        <p:scale>
          <a:sx n="45" d="100"/>
          <a:sy n="45" d="100"/>
        </p:scale>
        <p:origin x="-7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BE8C2-5F80-41D8-97F6-276A978D5830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0A722-470F-4C94-B85E-1AF72970736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0A722-470F-4C94-B85E-1AF72970736F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35A35-FA89-4E1D-87E1-90B5D99FD5E9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558D1-6275-4B7C-AF83-D36C469504E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Ы\Отчет по Китаю\школа\mmexport1500050718845.jpg"/>
          <p:cNvPicPr>
            <a:picLocks noChangeAspect="1" noChangeArrowheads="1"/>
          </p:cNvPicPr>
          <p:nvPr/>
        </p:nvPicPr>
        <p:blipFill>
          <a:blip r:embed="rId2"/>
          <a:srcRect l="14844" r="8593"/>
          <a:stretch>
            <a:fillRect/>
          </a:stretch>
        </p:blipFill>
        <p:spPr bwMode="auto">
          <a:xfrm>
            <a:off x="1071538" y="0"/>
            <a:ext cx="7000924" cy="68580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42976" y="0"/>
            <a:ext cx="68580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Summer School in Sichuan University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Ы\Отчет по Китаю\Первая неделя\IMG_20170703_155844.jpg"/>
          <p:cNvPicPr>
            <a:picLocks noChangeAspect="1" noChangeArrowheads="1"/>
          </p:cNvPicPr>
          <p:nvPr/>
        </p:nvPicPr>
        <p:blipFill>
          <a:blip r:embed="rId2" cstate="print"/>
          <a:srcRect t="8333" b="10416"/>
          <a:stretch>
            <a:fillRect/>
          </a:stretch>
        </p:blipFill>
        <p:spPr bwMode="auto">
          <a:xfrm>
            <a:off x="2214546" y="0"/>
            <a:ext cx="4786346" cy="691365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Ы\Отчет по Китаю\Первая неделя\_DSC1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Ы\Отчет по Китаю\Первая неделя\_DSC2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Ы\Отчет по Китаю\Первая неделя\IMG_94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453" y="0"/>
            <a:ext cx="7207094" cy="6858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D:\Ы\Отчет по Китаю\IMG_20170703_104946.jpg"/>
          <p:cNvPicPr>
            <a:picLocks noChangeAspect="1" noChangeArrowheads="1"/>
          </p:cNvPicPr>
          <p:nvPr/>
        </p:nvPicPr>
        <p:blipFill>
          <a:blip r:embed="rId2" cstate="print"/>
          <a:srcRect b="14583"/>
          <a:stretch>
            <a:fillRect/>
          </a:stretch>
        </p:blipFill>
        <p:spPr bwMode="auto">
          <a:xfrm>
            <a:off x="0" y="132225"/>
            <a:ext cx="4429156" cy="67257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429124" y="0"/>
            <a:ext cx="471487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7200" b="1" cap="none" spc="0" dirty="0" err="1" smtClean="0">
                <a:ln w="50800"/>
                <a:solidFill>
                  <a:srgbClr val="D67000"/>
                </a:solidFill>
                <a:effectLst/>
              </a:rPr>
              <a:t>Huashiba</a:t>
            </a:r>
            <a:r>
              <a:rPr lang="en-US" sz="7200" b="1" cap="none" spc="0" dirty="0" smtClean="0">
                <a:ln w="50800"/>
                <a:solidFill>
                  <a:srgbClr val="D67000"/>
                </a:solidFill>
                <a:effectLst/>
              </a:rPr>
              <a:t> campus of the Sichuan University</a:t>
            </a:r>
            <a:endParaRPr lang="ru-RU" sz="7200" b="1" cap="none" spc="0" dirty="0">
              <a:ln w="50800"/>
              <a:solidFill>
                <a:srgbClr val="D67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Ы\Отчет по Китаю\DSC0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Ы\Отчет по Китаю\DSC03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42908" y="0"/>
            <a:ext cx="9501222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3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Library of the Sichuan University</a:t>
            </a:r>
            <a:endParaRPr lang="ru-RU" sz="53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Ы\Отчет по Китаю\DSC03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Ы\Отчет по Китаю\DSC04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7200" b="1" cap="none" spc="0" dirty="0" err="1" smtClean="0">
                <a:ln w="50800"/>
                <a:solidFill>
                  <a:srgbClr val="002060"/>
                </a:solidFill>
                <a:effectLst/>
              </a:rPr>
              <a:t>Jiuzhaigou</a:t>
            </a:r>
            <a:r>
              <a:rPr lang="en-US" sz="7200" b="1" cap="none" spc="0" dirty="0" smtClean="0">
                <a:ln w="50800"/>
                <a:solidFill>
                  <a:srgbClr val="002060"/>
                </a:solidFill>
                <a:effectLst/>
              </a:rPr>
              <a:t> </a:t>
            </a:r>
            <a:r>
              <a:rPr lang="en-US" sz="7200" b="1" cap="none" spc="0" dirty="0" smtClean="0">
                <a:ln w="50800"/>
                <a:solidFill>
                  <a:srgbClr val="002060"/>
                </a:solidFill>
                <a:effectLst/>
              </a:rPr>
              <a:t>Waterfall</a:t>
            </a:r>
            <a:endParaRPr lang="ru-RU" sz="7200" b="1" cap="none" spc="0" dirty="0">
              <a:ln w="50800"/>
              <a:solidFill>
                <a:srgbClr val="00206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Ы\Отчет по Китаю\IMG_9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50800"/>
                <a:solidFill>
                  <a:srgbClr val="0376BD"/>
                </a:solidFill>
                <a:effectLst/>
              </a:rPr>
              <a:t>National Chengdu Museum</a:t>
            </a:r>
            <a:endParaRPr lang="ru-RU" sz="7200" b="1" cap="none" spc="0" dirty="0">
              <a:ln w="50800"/>
              <a:solidFill>
                <a:srgbClr val="0376BD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Ы\Отчет по Китаю\Первая неделя\mmexport15044609927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Ы\Отчет по Китаю\DSC03737.JPG"/>
          <p:cNvPicPr>
            <a:picLocks noChangeAspect="1" noChangeArrowheads="1"/>
          </p:cNvPicPr>
          <p:nvPr/>
        </p:nvPicPr>
        <p:blipFill>
          <a:blip r:embed="rId2" cstate="print"/>
          <a:srcRect l="30204" r="26520"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29124" y="0"/>
            <a:ext cx="471487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50800"/>
                <a:solidFill>
                  <a:srgbClr val="0BBD1C"/>
                </a:solidFill>
                <a:effectLst/>
              </a:rPr>
              <a:t>Chengdu Panda Research Centre</a:t>
            </a:r>
            <a:endParaRPr lang="ru-RU" sz="7200" b="1" cap="none" spc="0" dirty="0">
              <a:ln w="50800"/>
              <a:solidFill>
                <a:srgbClr val="0BBD1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71744"/>
            <a:ext cx="90433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Clinical Departments</a:t>
            </a:r>
            <a:endParaRPr lang="ru-RU" sz="8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Ы\Отчет по Китаю\школа\IMG_20170714_200739.jpg"/>
          <p:cNvPicPr>
            <a:picLocks noChangeAspect="1" noChangeArrowheads="1"/>
          </p:cNvPicPr>
          <p:nvPr/>
        </p:nvPicPr>
        <p:blipFill>
          <a:blip r:embed="rId2" cstate="print"/>
          <a:srcRect t="4545" b="12500"/>
          <a:stretch>
            <a:fillRect/>
          </a:stretch>
        </p:blipFill>
        <p:spPr bwMode="auto">
          <a:xfrm>
            <a:off x="357158" y="1643050"/>
            <a:ext cx="8381997" cy="52149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8596" y="0"/>
            <a:ext cx="85842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376BD"/>
                </a:solidFill>
                <a:effectLst/>
              </a:rPr>
              <a:t>Anesthesiology and Intensive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376BD"/>
                </a:solidFill>
                <a:effectLst/>
              </a:rPr>
              <a:t> care Department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376BD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Ы\Китай\IMG_20170712_102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Ы\Отчет по Китаю\школа\IMG_20170710_151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0"/>
            <a:ext cx="87154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376BD"/>
                </a:solidFill>
                <a:effectLst/>
              </a:rPr>
              <a:t>Ultrasonography 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376BD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Ы\Отчет по Китаю\школа\mmexport1500022626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43" y="0"/>
            <a:ext cx="911551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80000"/>
                </a:solidFill>
                <a:effectLst/>
              </a:rPr>
              <a:t>Cardiology Department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80000"/>
              </a:solidFill>
              <a:effectLst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Ы\Отчет по Китаю\школа\IMG_20170711_141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76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57620" y="0"/>
            <a:ext cx="528638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D04BC"/>
                </a:solidFill>
              </a:rPr>
              <a:t>Right atrium c</a:t>
            </a:r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D04BC"/>
                </a:solidFill>
                <a:effectLst/>
              </a:rPr>
              <a:t>atheterization under Ultrasonography control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D04B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Ы\Отчет по Китаю\школа\mmexport1499794161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Ы\Отчет по Китаю\школа\DSC04129.JPG"/>
          <p:cNvPicPr>
            <a:picLocks noChangeAspect="1" noChangeArrowheads="1"/>
          </p:cNvPicPr>
          <p:nvPr/>
        </p:nvPicPr>
        <p:blipFill>
          <a:blip r:embed="rId2" cstate="print"/>
          <a:srcRect t="19791"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8572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D04BC"/>
                </a:solidFill>
              </a:rPr>
              <a:t>Day Surgery Department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D04B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Ы\Отчет по Китаю\школа\mmexport1500051173032.jpg"/>
          <p:cNvPicPr>
            <a:picLocks noChangeAspect="1" noChangeArrowheads="1"/>
          </p:cNvPicPr>
          <p:nvPr/>
        </p:nvPicPr>
        <p:blipFill>
          <a:blip r:embed="rId2" cstate="print"/>
          <a:srcRect t="27083"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376BD"/>
                </a:solidFill>
              </a:rPr>
              <a:t>Traditional Chinese Medicine Department</a:t>
            </a:r>
            <a:endParaRPr lang="ru-RU" sz="6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376BD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Ы\Отчет по Китаю\Первая неделя\IMG_8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Ы\Отчет по Китаю\школа\IMG_20170713_100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7625" cy="6858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4819" name="Picture 3" descr="D:\Ы\Отчет по Китаю\школа\IMG_20170713_105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0"/>
            <a:ext cx="3857625" cy="68580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00049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80000"/>
                </a:solidFill>
              </a:rPr>
              <a:t>Acupuncture</a:t>
            </a:r>
            <a:endParaRPr lang="ru-RU" sz="5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8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0"/>
            <a:ext cx="400049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EEC00"/>
                </a:solidFill>
              </a:rPr>
              <a:t>Massage with cups</a:t>
            </a:r>
            <a:endParaRPr lang="ru-RU" sz="5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EEC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Ы\Отчет по Китаю\школа\mmexport15044608756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E4400"/>
                </a:solidFill>
              </a:rPr>
              <a:t>Obstetrics and Gynecology Department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EE44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Ы\Отчет по Китаю\школа\DSC03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3"/>
            <a:ext cx="9144000" cy="60007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80000"/>
                </a:solidFill>
              </a:rPr>
              <a:t>State Key Laboratory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8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Ы\Отчет по Китаю\IMG_20170721_1327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D04BC"/>
                </a:solidFill>
                <a:effectLst/>
              </a:rPr>
              <a:t>Operation Department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D04BC"/>
              </a:solidFill>
              <a:effectLst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p.userapi.com/c840137/v840137350/1ef44/nKljwDTIxG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95748"/>
            <a:ext cx="8501090" cy="60622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D04BC"/>
                </a:solidFill>
                <a:effectLst/>
              </a:rPr>
              <a:t>3D laparoscopic operation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D04B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енат\Desktop\LDJ9zO-b_F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44000" cy="592933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Da</a:t>
            </a:r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Vinci Machine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енат\Desktop\C6-SYAkm6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576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86182" y="1857364"/>
            <a:ext cx="535781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D04BC"/>
                </a:solidFill>
                <a:effectLst/>
              </a:rPr>
              <a:t>Assisting on the operation</a:t>
            </a:r>
            <a:endParaRPr lang="ru-RU" sz="6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D04B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Ы\Отчет по Китаю\Травма\IMG_20170721_163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78644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80000"/>
                </a:solidFill>
                <a:effectLst/>
              </a:rPr>
              <a:t>Operation room</a:t>
            </a:r>
            <a:endParaRPr lang="ru-RU" sz="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8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Ы\Отчет по Китаю\Травма\IMG_20170725_095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76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9058" y="2071678"/>
            <a:ext cx="521494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D04BC"/>
                </a:solidFill>
                <a:effectLst/>
              </a:rPr>
              <a:t>Preparing the operation field</a:t>
            </a:r>
            <a:endParaRPr lang="ru-RU" sz="6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D04B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Ы\Отчет по Китаю\Травма\IMG_20170721_161219.jpg"/>
          <p:cNvPicPr>
            <a:picLocks noChangeAspect="1" noChangeArrowheads="1"/>
          </p:cNvPicPr>
          <p:nvPr/>
        </p:nvPicPr>
        <p:blipFill>
          <a:blip r:embed="rId2" cstate="print"/>
          <a:srcRect l="5468" r="172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Ы\Китай\IMG_8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Ы\Отчет по Китаю\Травма\IMG_20170721_171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9124" cy="6858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3012" name="Picture 4" descr="D:\Ы\Китай\IMG_20170721_160002.jpg"/>
          <p:cNvPicPr>
            <a:picLocks noChangeAspect="1" noChangeArrowheads="1"/>
          </p:cNvPicPr>
          <p:nvPr/>
        </p:nvPicPr>
        <p:blipFill>
          <a:blip r:embed="rId3" cstate="print"/>
          <a:srcRect t="10416" r="12962" b="16666"/>
          <a:stretch>
            <a:fillRect/>
          </a:stretch>
        </p:blipFill>
        <p:spPr bwMode="auto">
          <a:xfrm>
            <a:off x="4500530" y="0"/>
            <a:ext cx="4643470" cy="69157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Ы\Отчет по Китаю\Травма\IMG_20170721_171559.jpg"/>
          <p:cNvPicPr>
            <a:picLocks noChangeAspect="1" noChangeArrowheads="1"/>
          </p:cNvPicPr>
          <p:nvPr/>
        </p:nvPicPr>
        <p:blipFill>
          <a:blip r:embed="rId2" cstate="print"/>
          <a:srcRect t="12500" b="17708"/>
          <a:stretch>
            <a:fillRect/>
          </a:stretch>
        </p:blipFill>
        <p:spPr bwMode="auto">
          <a:xfrm>
            <a:off x="2000232" y="0"/>
            <a:ext cx="51818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Ы\Отчет по Китаю\Травма\mmexport1504456958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357166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DA0000"/>
                </a:solidFill>
                <a:effectLst/>
              </a:rPr>
              <a:t>Endoprosthetics</a:t>
            </a:r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DA0000"/>
                </a:solidFill>
                <a:effectLst/>
              </a:rPr>
              <a:t> of knee joint  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A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Ы\Отчет по Китаю\Травма\mmexport1504456978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Ы\Отчет по Китаю\Травма\mmexport15044569556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71744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Thanks for attention!</a:t>
            </a:r>
            <a:endParaRPr lang="ru-RU" sz="8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графии и Видео\Уфа Фото\Отчет по Китаю\Школа\IMG_9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Ы\Китай\m9d6OXiknF0.jpg"/>
          <p:cNvPicPr>
            <a:picLocks noChangeAspect="1" noChangeArrowheads="1"/>
          </p:cNvPicPr>
          <p:nvPr/>
        </p:nvPicPr>
        <p:blipFill>
          <a:blip r:embed="rId2"/>
          <a:srcRect l="12500" t="13541" r="15277" b="23958"/>
          <a:stretch>
            <a:fillRect/>
          </a:stretch>
        </p:blipFill>
        <p:spPr bwMode="auto">
          <a:xfrm>
            <a:off x="1500166" y="0"/>
            <a:ext cx="5943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Ы\Отчет по Китаю\Первая неделя\IMG-20170710-WA0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Ы\Отчет по Китаю\Первая неделя\交流营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Ы\Отчет по Китаю\Первая неделя\mmexport15044609645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87</Words>
  <Application>Microsoft Office PowerPoint</Application>
  <PresentationFormat>Экран (4:3)</PresentationFormat>
  <Paragraphs>27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ренат</dc:creator>
  <cp:lastModifiedBy>ренат</cp:lastModifiedBy>
  <cp:revision>52</cp:revision>
  <dcterms:created xsi:type="dcterms:W3CDTF">2017-09-03T18:44:40Z</dcterms:created>
  <dcterms:modified xsi:type="dcterms:W3CDTF">2017-09-04T03:51:55Z</dcterms:modified>
</cp:coreProperties>
</file>